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5"/>
  </p:handoutMasterIdLst>
  <p:sldIdLst>
    <p:sldId id="291" r:id="rId4"/>
    <p:sldId id="1209" r:id="rId6"/>
    <p:sldId id="1176" r:id="rId7"/>
    <p:sldId id="860" r:id="rId8"/>
    <p:sldId id="863" r:id="rId9"/>
    <p:sldId id="1248" r:id="rId10"/>
    <p:sldId id="1249" r:id="rId11"/>
    <p:sldId id="1250" r:id="rId12"/>
    <p:sldId id="1251" r:id="rId13"/>
    <p:sldId id="908" r:id="rId14"/>
    <p:sldId id="1138" r:id="rId15"/>
    <p:sldId id="1139" r:id="rId16"/>
    <p:sldId id="1140" r:id="rId17"/>
    <p:sldId id="1141" r:id="rId18"/>
    <p:sldId id="1142" r:id="rId19"/>
    <p:sldId id="1143" r:id="rId20"/>
    <p:sldId id="1144" r:id="rId21"/>
    <p:sldId id="1146" r:id="rId22"/>
    <p:sldId id="1208" r:id="rId23"/>
    <p:sldId id="122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  <p:cmAuthor id="0" name="China" initials="C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315" autoAdjust="0"/>
  </p:normalViewPr>
  <p:slideViewPr>
    <p:cSldViewPr snapToGrid="0" showGuides="1">
      <p:cViewPr varScale="1">
        <p:scale>
          <a:sx n="103" d="100"/>
          <a:sy n="103" d="100"/>
        </p:scale>
        <p:origin x="-114" y="-522"/>
      </p:cViewPr>
      <p:guideLst>
        <p:guide orient="horz" pos="2462"/>
        <p:guide pos="37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enjoy.ke.qq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smtClean="0"/>
              <a:t>684504192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3832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smtClean="0">
                <a:hlinkClick r:id="rId3"/>
              </a:rPr>
              <a:t>http://enjoy.ke.qq.com/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Relationship Id="rId3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image" Target="../media/image14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redis.io/commands/set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A_文本框 21"/>
          <p:cNvSpPr txBox="1"/>
          <p:nvPr>
            <p:custDataLst>
              <p:tags r:id="rId1"/>
            </p:custDataLst>
          </p:nvPr>
        </p:nvSpPr>
        <p:spPr>
          <a:xfrm>
            <a:off x="1496695" y="1485265"/>
            <a:ext cx="87922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sz="440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</a:t>
            </a:r>
            <a:r>
              <a:rPr lang="zh-CN" altLang="en-US" sz="440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一线企业</a:t>
            </a:r>
            <a:endParaRPr lang="zh-CN" altLang="en-US" sz="440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defTabSz="1218565">
              <a:lnSpc>
                <a:spcPct val="150000"/>
              </a:lnSpc>
            </a:pPr>
            <a:r>
              <a:rPr lang="en-US" altLang="zh-CN" sz="440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Redis</a:t>
            </a:r>
            <a:r>
              <a:rPr lang="zh-CN" altLang="en-US" sz="440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各种应用场景核心设计</a:t>
            </a:r>
            <a:endParaRPr lang="zh-CN" altLang="en-US" sz="440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PA_圆角矩形 22"/>
          <p:cNvSpPr/>
          <p:nvPr>
            <p:custDataLst>
              <p:tags r:id="rId2"/>
            </p:custDataLst>
          </p:nvPr>
        </p:nvSpPr>
        <p:spPr>
          <a:xfrm>
            <a:off x="3048000" y="4206584"/>
            <a:ext cx="6098091" cy="29717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THANK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3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6" name="Picture 5" descr="C:\Users\dev\Desktop\x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14" y="152110"/>
            <a:ext cx="1332662" cy="133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381000"/>
            <a:ext cx="10325100" cy="609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HASH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存储数据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990" y="1178560"/>
            <a:ext cx="79641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对象级别存储的</a:t>
            </a:r>
            <a:r>
              <a:rPr lang="en-US" altLang="zh-CN" b="1"/>
              <a:t>2</a:t>
            </a:r>
            <a:r>
              <a:rPr lang="zh-CN" altLang="en-US" b="1"/>
              <a:t>种方式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b="1"/>
              <a:t>1</a:t>
            </a:r>
            <a:r>
              <a:rPr lang="en-US" altLang="zh-CN" b="1"/>
              <a:t>,  hmset  user:3 name james  age  18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 hmset  user:4 name lison  age  5</a:t>
            </a:r>
            <a:endParaRPr lang="en-US" altLang="zh-CN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80" y="2189480"/>
            <a:ext cx="3306445" cy="22358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8040" y="2253615"/>
            <a:ext cx="15005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user:3:name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901440" y="2253615"/>
            <a:ext cx="15005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James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828040" y="3510915"/>
            <a:ext cx="15005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user:3:age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901440" y="3510915"/>
            <a:ext cx="15005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828040" y="4636770"/>
            <a:ext cx="150050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user:1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350000" y="247523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字符串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428105" y="37839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字符串</a:t>
            </a:r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3873500" y="4716780"/>
          <a:ext cx="202692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"/>
                <a:gridCol w="10902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james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40500" y="4989830"/>
            <a:ext cx="621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hash</a:t>
            </a:r>
            <a:endParaRPr lang="en-US" altLang="zh-CN"/>
          </a:p>
        </p:txBody>
      </p:sp>
      <p:cxnSp>
        <p:nvCxnSpPr>
          <p:cNvPr id="13" name="直接箭头连接符 12"/>
          <p:cNvCxnSpPr>
            <a:stCxn id="3" idx="3"/>
            <a:endCxn id="4" idx="1"/>
          </p:cNvCxnSpPr>
          <p:nvPr/>
        </p:nvCxnSpPr>
        <p:spPr>
          <a:xfrm>
            <a:off x="2328545" y="2701925"/>
            <a:ext cx="15728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328545" y="3968115"/>
            <a:ext cx="15728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300605" y="5173980"/>
            <a:ext cx="15728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54990" y="5854700"/>
            <a:ext cx="6304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2, hmset  user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 3:name james 3:age 18</a:t>
            </a:r>
            <a:r>
              <a:rPr lang="en-US" altLang="zh-CN" b="1">
                <a:sym typeface="+mn-ea"/>
              </a:rPr>
              <a:t>  </a:t>
            </a:r>
            <a:r>
              <a:rPr lang="en-US" altLang="zh-CN" b="1">
                <a:solidFill>
                  <a:schemeClr val="accent1"/>
                </a:solidFill>
                <a:sym typeface="+mn-ea"/>
              </a:rPr>
              <a:t>4:name lison 4:age 5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淘宝购物车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6570" y="1579880"/>
            <a:ext cx="669861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功能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1.全选功能-获取所有该用户的所有购物车商品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2.商品数量-购物车图标上要显示购物车里商品的总数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3.删除-要能移除购物车里某个商品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4.增加或减少某个商品的数量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userid:  001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b="1"/>
              <a:t>如何设计实现？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b="1"/>
              <a:t>hmset cart:001 prod:01 1 prod:02 1</a:t>
            </a:r>
            <a:endParaRPr lang="en-US" altLang="zh-CN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b="1"/>
              <a:t>指令说明：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当前登录用户</a:t>
            </a:r>
            <a:r>
              <a:rPr lang="en-US" altLang="zh-CN"/>
              <a:t>ID</a:t>
            </a:r>
            <a:r>
              <a:rPr lang="zh-CN" altLang="en-US"/>
              <a:t>号做为</a:t>
            </a:r>
            <a:r>
              <a:rPr lang="en-US" altLang="zh-CN"/>
              <a:t>KEY</a:t>
            </a:r>
            <a:r>
              <a:rPr lang="zh-CN" altLang="en-US"/>
              <a:t>，商品</a:t>
            </a:r>
            <a:r>
              <a:rPr lang="en-US" altLang="zh-CN"/>
              <a:t>ID</a:t>
            </a:r>
            <a:r>
              <a:rPr lang="zh-CN" altLang="en-US"/>
              <a:t>号为</a:t>
            </a:r>
            <a:r>
              <a:rPr lang="en-US" altLang="zh-CN"/>
              <a:t>Field, </a:t>
            </a:r>
            <a:r>
              <a:rPr lang="zh-CN" altLang="en-US"/>
              <a:t>加入购物车数量为</a:t>
            </a:r>
            <a:r>
              <a:rPr lang="en-US" altLang="zh-CN"/>
              <a:t>value</a:t>
            </a:r>
            <a:r>
              <a:rPr lang="zh-CN" altLang="en-US"/>
              <a:t>，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endParaRPr lang="zh-CN" altLang="en-US" b="1"/>
          </a:p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355" y="24130"/>
            <a:ext cx="2943860" cy="6216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List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数据结构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88950" y="1579880"/>
            <a:ext cx="62312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面试题目：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&lt;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作业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 b="1">
                <a:sym typeface="+mn-ea"/>
              </a:rPr>
              <a:t>&gt;</a:t>
            </a:r>
            <a:r>
              <a:rPr lang="zh-CN" altLang="en-US" b="1"/>
              <a:t>如何利用</a:t>
            </a:r>
            <a:r>
              <a:rPr lang="en-US" altLang="zh-CN" b="1"/>
              <a:t>List</a:t>
            </a:r>
            <a:r>
              <a:rPr lang="zh-CN" altLang="en-US" b="1"/>
              <a:t>实现栈、队列</a:t>
            </a:r>
            <a:r>
              <a:rPr lang="en-US" altLang="zh-CN" b="1"/>
              <a:t>(</a:t>
            </a:r>
            <a:r>
              <a:rPr lang="zh-CN" altLang="en-US" b="1"/>
              <a:t>请用</a:t>
            </a:r>
            <a:r>
              <a:rPr lang="en-US" altLang="zh-CN" b="1"/>
              <a:t>JAVA</a:t>
            </a:r>
            <a:r>
              <a:rPr lang="zh-CN" altLang="en-US" b="1"/>
              <a:t>代码实现</a:t>
            </a:r>
            <a:r>
              <a:rPr lang="en-US" altLang="zh-CN" b="1"/>
              <a:t>)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  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zh-CN" altLang="en-US"/>
              <a:t>先进后出：栈  </a:t>
            </a:r>
            <a:r>
              <a:rPr lang="en-US" altLang="zh-CN"/>
              <a:t>=LPUSH+LPOP-&gt;FILO</a:t>
            </a:r>
            <a:endParaRPr lang="en-US" altLang="zh-CN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2</a:t>
            </a:r>
            <a:r>
              <a:rPr lang="zh-CN" altLang="en-US"/>
              <a:t>，</a:t>
            </a:r>
            <a:r>
              <a:rPr lang="zh-CN" altLang="en-US"/>
              <a:t>先进先出：队列</a:t>
            </a:r>
            <a:r>
              <a:rPr lang="en-US" altLang="zh-CN"/>
              <a:t>=LPUSH + RPOP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b="1"/>
              <a:t>什么是阻塞队列？</a:t>
            </a:r>
            <a:endParaRPr lang="en-US" altLang="zh-CN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Blocking MQ</a:t>
            </a:r>
            <a:r>
              <a:rPr lang="zh-CN" altLang="en-US"/>
              <a:t>（阻塞队列）</a:t>
            </a:r>
            <a:r>
              <a:rPr lang="en-US" altLang="zh-CN"/>
              <a:t>=LPUSH +BRPOP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 b="1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75" y="3415665"/>
            <a:ext cx="5982335" cy="23939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05" y="2162175"/>
            <a:ext cx="4276725" cy="83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3543935"/>
            <a:ext cx="4421505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常见</a:t>
            </a:r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List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991485" y="1057910"/>
            <a:ext cx="62312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面试题：</a:t>
            </a:r>
            <a:endParaRPr lang="zh-CN" altLang="en-US" b="1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 Lison</a:t>
            </a:r>
            <a:r>
              <a:rPr lang="zh-CN" altLang="en-US" b="1">
                <a:sym typeface="+mn-ea"/>
              </a:rPr>
              <a:t>老师的微信</a:t>
            </a:r>
            <a:r>
              <a:rPr lang="en-US" altLang="zh-CN" b="1">
                <a:sym typeface="+mn-ea"/>
              </a:rPr>
              <a:t>ID</a:t>
            </a:r>
            <a:r>
              <a:rPr lang="zh-CN" altLang="en-US" b="1">
                <a:sym typeface="+mn-ea"/>
              </a:rPr>
              <a:t>：</a:t>
            </a:r>
            <a:r>
              <a:rPr lang="en-US" altLang="zh-CN" b="1">
                <a:sym typeface="+mn-ea"/>
              </a:rPr>
              <a:t>004</a:t>
            </a:r>
            <a:r>
              <a:rPr lang="zh-CN" altLang="en-US" b="1">
                <a:sym typeface="+mn-ea"/>
              </a:rPr>
              <a:t>，他</a:t>
            </a:r>
            <a:r>
              <a:rPr lang="zh-CN" altLang="en-US" b="1">
                <a:sym typeface="+mn-ea"/>
              </a:rPr>
              <a:t>关注了</a:t>
            </a:r>
            <a:r>
              <a:rPr lang="en-US" altLang="zh-CN" b="1">
                <a:sym typeface="+mn-ea"/>
              </a:rPr>
              <a:t>CSDN, </a:t>
            </a:r>
            <a:r>
              <a:rPr lang="zh-CN" altLang="en-US" b="1">
                <a:sym typeface="+mn-ea"/>
              </a:rPr>
              <a:t>男子别输在说话上，左图展示效果</a:t>
            </a:r>
            <a:r>
              <a:rPr lang="zh-CN" altLang="en-US" b="1"/>
              <a:t>如何设计？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" y="1099820"/>
            <a:ext cx="2375535" cy="5017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09265" y="3881755"/>
            <a:ext cx="52927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1) </a:t>
            </a:r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CSDN</a:t>
            </a:r>
            <a:r>
              <a:rPr lang="zh-CN" altLang="en-US">
                <a:sym typeface="+mn-ea"/>
              </a:rPr>
              <a:t>发布了一条消息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999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lpush mes:004 </a:t>
            </a:r>
            <a:r>
              <a:rPr lang="en-US" altLang="zh-CN">
                <a:sym typeface="+mn-ea"/>
              </a:rPr>
              <a:t>999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）男子别输在说话上也发布了一条消息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1000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lpush mes:</a:t>
            </a:r>
            <a:r>
              <a:rPr lang="en-US">
                <a:sym typeface="+mn-ea"/>
              </a:rPr>
              <a:t>004</a:t>
            </a:r>
            <a:r>
              <a:rPr lang="en-US" altLang="zh-CN">
                <a:sym typeface="+mn-ea"/>
              </a:rPr>
              <a:t> 1000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） 那么左图</a:t>
            </a:r>
            <a:r>
              <a:rPr lang="en-US" altLang="zh-CN">
                <a:sym typeface="+mn-ea"/>
              </a:rPr>
              <a:t>Lison</a:t>
            </a:r>
            <a:r>
              <a:rPr lang="zh-CN" altLang="en-US">
                <a:sym typeface="+mn-ea"/>
              </a:rPr>
              <a:t>老师的微信</a:t>
            </a:r>
            <a:r>
              <a:rPr lang="zh-CN" altLang="en-US">
                <a:sym typeface="+mn-ea"/>
              </a:rPr>
              <a:t>消息列表实现如下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lrange mes:004 0 5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32175" y="342455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sym typeface="+mn-ea"/>
              </a:rPr>
              <a:t>设计如下：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应用场景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6120" y="3066415"/>
            <a:ext cx="623125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微信有一个活动，活动</a:t>
            </a:r>
            <a:r>
              <a:rPr lang="en-US" altLang="zh-CN" b="1"/>
              <a:t>ID</a:t>
            </a:r>
            <a:r>
              <a:rPr lang="zh-CN" altLang="en-US" b="1"/>
              <a:t>为</a:t>
            </a:r>
            <a:r>
              <a:rPr lang="en-US" altLang="zh-CN" b="1"/>
              <a:t>001</a:t>
            </a:r>
            <a:r>
              <a:rPr lang="zh-CN" altLang="en-US" b="1"/>
              <a:t>，</a:t>
            </a:r>
            <a:r>
              <a:rPr lang="zh-CN" altLang="en-US" b="1"/>
              <a:t>如何实现微信抽奖功能，基于</a:t>
            </a:r>
            <a:r>
              <a:rPr lang="en-US" altLang="zh-CN" b="1"/>
              <a:t>Redis</a:t>
            </a:r>
            <a:r>
              <a:rPr lang="zh-CN" altLang="en-US" b="1"/>
              <a:t>设计实现</a:t>
            </a:r>
            <a:r>
              <a:rPr lang="zh-CN" altLang="en-US" b="1"/>
              <a:t>？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    userId: 004 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1</a:t>
            </a:r>
            <a:r>
              <a:rPr lang="zh-CN" altLang="en-US"/>
              <a:t>）当</a:t>
            </a:r>
            <a:r>
              <a:rPr lang="en-US" altLang="zh-CN"/>
              <a:t>Lison</a:t>
            </a:r>
            <a:r>
              <a:rPr lang="zh-CN" altLang="en-US"/>
              <a:t>点击参与抽奖时，数据放入</a:t>
            </a:r>
            <a:r>
              <a:rPr lang="en-US" altLang="zh-CN"/>
              <a:t>set</a:t>
            </a:r>
            <a:r>
              <a:rPr lang="zh-CN" altLang="en-US"/>
              <a:t>集合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    sadd act:001  004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2)  </a:t>
            </a:r>
            <a:r>
              <a:rPr lang="zh-CN" altLang="en-US"/>
              <a:t>开始抽奖</a:t>
            </a:r>
            <a:r>
              <a:rPr lang="en-US" altLang="zh-CN"/>
              <a:t>2</a:t>
            </a:r>
            <a:r>
              <a:rPr lang="zh-CN" altLang="en-US"/>
              <a:t>名中奖者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    srandmember </a:t>
            </a:r>
            <a:r>
              <a:rPr lang="en-US" altLang="zh-CN">
                <a:sym typeface="+mn-ea"/>
              </a:rPr>
              <a:t>act:001 </a:t>
            </a:r>
            <a:r>
              <a:rPr lang="en-US" altLang="zh-CN"/>
              <a:t>2 </a:t>
            </a:r>
            <a:r>
              <a:rPr lang="zh-CN" altLang="en-US"/>
              <a:t>或</a:t>
            </a:r>
            <a:r>
              <a:rPr lang="en-US" altLang="zh-CN"/>
              <a:t> spop </a:t>
            </a:r>
            <a:r>
              <a:rPr lang="en-US" altLang="zh-CN">
                <a:sym typeface="+mn-ea"/>
              </a:rPr>
              <a:t>act:001 </a:t>
            </a:r>
            <a:r>
              <a:rPr lang="en-US" altLang="zh-CN"/>
              <a:t>2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2)  </a:t>
            </a:r>
            <a:r>
              <a:rPr lang="zh-CN" altLang="en-US">
                <a:sym typeface="+mn-ea"/>
              </a:rPr>
              <a:t>查看有多少用户参加了本次抽奖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smembers </a:t>
            </a:r>
            <a:r>
              <a:rPr lang="en-US" altLang="zh-CN">
                <a:sym typeface="+mn-ea"/>
              </a:rPr>
              <a:t>act:001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478155" y="1408430"/>
            <a:ext cx="566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Set: </a:t>
            </a:r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266190" y="1323340"/>
            <a:ext cx="1500505" cy="5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testKey2</a:t>
            </a:r>
            <a:endParaRPr lang="en-US" altLang="zh-CN"/>
          </a:p>
        </p:txBody>
      </p:sp>
      <p:sp>
        <p:nvSpPr>
          <p:cNvPr id="57" name="矩形 56"/>
          <p:cNvSpPr/>
          <p:nvPr/>
        </p:nvSpPr>
        <p:spPr>
          <a:xfrm>
            <a:off x="4030345" y="1431925"/>
            <a:ext cx="351790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b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562668" y="1302385"/>
            <a:ext cx="329565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a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39298" y="1302385"/>
            <a:ext cx="314325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c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178175" y="1100455"/>
            <a:ext cx="2056130" cy="9836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88290" y="235077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sadd key  member1 member2</a:t>
            </a:r>
            <a:endParaRPr lang="en-US" b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770" y="304800"/>
            <a:ext cx="2832735" cy="587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集合快速应用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33425" y="1296670"/>
            <a:ext cx="623125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面试题目：朋友圈消息</a:t>
            </a:r>
            <a:r>
              <a:rPr lang="en-US" altLang="zh-CN" b="1"/>
              <a:t>ID</a:t>
            </a:r>
            <a:r>
              <a:rPr lang="zh-CN" altLang="en-US" b="1"/>
              <a:t>：</a:t>
            </a:r>
            <a:r>
              <a:rPr lang="en-US" altLang="zh-CN" b="1"/>
              <a:t>008</a:t>
            </a:r>
            <a:r>
              <a:rPr lang="zh-CN" altLang="en-US" b="1"/>
              <a:t>，微信点赞</a:t>
            </a:r>
            <a:r>
              <a:rPr lang="zh-CN" altLang="en-US" b="1">
                <a:sym typeface="+mn-ea"/>
              </a:rPr>
              <a:t>如何</a:t>
            </a:r>
            <a:r>
              <a:rPr lang="zh-CN" altLang="en-US" b="1"/>
              <a:t>设计？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张三</a:t>
            </a:r>
            <a:r>
              <a:rPr lang="zh-CN" altLang="en-US">
                <a:sym typeface="+mn-ea"/>
              </a:rPr>
              <a:t>用户</a:t>
            </a:r>
            <a:r>
              <a:rPr lang="en-US" altLang="zh-CN">
                <a:sym typeface="+mn-ea"/>
              </a:rPr>
              <a:t>ID</a:t>
            </a:r>
            <a:r>
              <a:rPr lang="zh-CN" altLang="en-US"/>
              <a:t> 为</a:t>
            </a:r>
            <a:r>
              <a:rPr lang="en-US" altLang="zh-CN"/>
              <a:t>userId:01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1</a:t>
            </a:r>
            <a:r>
              <a:rPr lang="zh-CN" altLang="en-US"/>
              <a:t>）张三对消息</a:t>
            </a:r>
            <a:r>
              <a:rPr lang="en-US" altLang="zh-CN"/>
              <a:t>ID008</a:t>
            </a:r>
            <a:r>
              <a:rPr lang="zh-CN" altLang="en-US"/>
              <a:t>点赞啦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en-US" altLang="zh-CN"/>
              <a:t>sadd </a:t>
            </a:r>
            <a:r>
              <a:rPr lang="en-US"/>
              <a:t>zan:008</a:t>
            </a:r>
            <a:r>
              <a:rPr lang="en-US" altLang="zh-CN"/>
              <a:t>  </a:t>
            </a:r>
            <a:r>
              <a:rPr lang="en-US" altLang="zh-CN">
                <a:sym typeface="+mn-ea"/>
              </a:rPr>
              <a:t>userId:01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2)  </a:t>
            </a:r>
            <a:r>
              <a:rPr lang="zh-CN" altLang="en-US"/>
              <a:t>张三取消了对消息</a:t>
            </a:r>
            <a:r>
              <a:rPr lang="en-US" altLang="zh-CN"/>
              <a:t>008</a:t>
            </a:r>
            <a:r>
              <a:rPr lang="zh-CN" altLang="en-US"/>
              <a:t>的</a:t>
            </a:r>
            <a:r>
              <a:rPr lang="zh-CN" altLang="en-US"/>
              <a:t>点赞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en-US" altLang="zh-CN"/>
              <a:t>srem </a:t>
            </a:r>
            <a:r>
              <a:rPr lang="en-US">
                <a:sym typeface="+mn-ea"/>
              </a:rPr>
              <a:t>zan:008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ym typeface="+mn-ea"/>
              </a:rPr>
              <a:t>userId:01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3</a:t>
            </a:r>
            <a:r>
              <a:rPr lang="zh-CN" altLang="en-US"/>
              <a:t>）检查用户是否点过赞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en-US" altLang="zh-CN"/>
              <a:t>sismember </a:t>
            </a:r>
            <a:r>
              <a:rPr lang="en-US">
                <a:sym typeface="+mn-ea"/>
              </a:rPr>
              <a:t>zan:008</a:t>
            </a:r>
            <a:r>
              <a:rPr lang="en-US" altLang="zh-CN">
                <a:sym typeface="+mn-ea"/>
              </a:rPr>
              <a:t>  </a:t>
            </a:r>
            <a:r>
              <a:rPr lang="en-US" altLang="zh-CN">
                <a:sym typeface="+mn-ea"/>
              </a:rPr>
              <a:t>userId:01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4</a:t>
            </a:r>
            <a:r>
              <a:rPr lang="zh-CN" altLang="en-US"/>
              <a:t>）获取消息</a:t>
            </a:r>
            <a:r>
              <a:rPr lang="en-US" altLang="zh-CN"/>
              <a:t>ID008</a:t>
            </a:r>
            <a:r>
              <a:rPr lang="zh-CN" altLang="en-US"/>
              <a:t>所有的点赞用户列表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 </a:t>
            </a:r>
            <a:r>
              <a:rPr lang="en-US" altLang="zh-CN"/>
              <a:t>smembers zan:008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5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消息</a:t>
            </a:r>
            <a:r>
              <a:rPr lang="en-US" altLang="zh-CN">
                <a:sym typeface="+mn-ea"/>
              </a:rPr>
              <a:t>ID008</a:t>
            </a:r>
            <a:r>
              <a:rPr lang="zh-CN" altLang="en-US">
                <a:sym typeface="+mn-ea"/>
              </a:rPr>
              <a:t>的点赞数计算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    scard </a:t>
            </a:r>
            <a:r>
              <a:rPr lang="en-US" altLang="zh-CN">
                <a:sym typeface="+mn-ea"/>
              </a:rPr>
              <a:t>zan:008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610" y="370840"/>
            <a:ext cx="2764790" cy="5838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集合特殊的操作指令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33425" y="1296670"/>
            <a:ext cx="62312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setA={A,B,C}     setB={B, C}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1</a:t>
            </a:r>
            <a:r>
              <a:rPr lang="zh-CN" altLang="en-US"/>
              <a:t>）集合与集合之间的交集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sinter setA setB</a:t>
            </a:r>
            <a:r>
              <a:rPr lang="zh-CN" altLang="en-US"/>
              <a:t>－－</a:t>
            </a:r>
            <a:r>
              <a:rPr lang="en-US" altLang="zh-CN"/>
              <a:t>&gt;</a:t>
            </a:r>
            <a:r>
              <a:rPr lang="zh-CN" altLang="en-US"/>
              <a:t>得到集合</a:t>
            </a:r>
            <a:r>
              <a:rPr lang="en-US" altLang="zh-CN"/>
              <a:t>{B,C}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2)  </a:t>
            </a:r>
            <a:r>
              <a:rPr lang="zh-CN" altLang="en-US">
                <a:sym typeface="+mn-ea"/>
              </a:rPr>
              <a:t>集合与集合之间的</a:t>
            </a:r>
            <a:r>
              <a:rPr lang="zh-CN" altLang="en-US"/>
              <a:t>并集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sunion </a:t>
            </a:r>
            <a:r>
              <a:rPr lang="en-US" altLang="zh-CN">
                <a:sym typeface="+mn-ea"/>
              </a:rPr>
              <a:t>setA setB </a:t>
            </a:r>
            <a:r>
              <a:rPr lang="zh-CN" altLang="en-US">
                <a:sym typeface="+mn-ea"/>
              </a:rPr>
              <a:t>－－</a:t>
            </a:r>
            <a:r>
              <a:rPr lang="en-US" altLang="zh-CN">
                <a:sym typeface="+mn-ea"/>
              </a:rPr>
              <a:t>&gt;</a:t>
            </a:r>
            <a:r>
              <a:rPr lang="zh-CN" altLang="en-US">
                <a:sym typeface="+mn-ea"/>
              </a:rPr>
              <a:t>得到集合</a:t>
            </a:r>
            <a:r>
              <a:rPr lang="en-US" altLang="zh-CN">
                <a:sym typeface="+mn-ea"/>
              </a:rPr>
              <a:t>{A,B,C}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集合与集合之间的</a:t>
            </a:r>
            <a:r>
              <a:rPr lang="zh-CN" altLang="en-US"/>
              <a:t>差集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sdiff  </a:t>
            </a:r>
            <a:r>
              <a:rPr lang="en-US" altLang="zh-CN">
                <a:sym typeface="+mn-ea"/>
              </a:rPr>
              <a:t>setA setB</a:t>
            </a:r>
            <a:r>
              <a:rPr lang="zh-CN" altLang="en-US">
                <a:sym typeface="+mn-ea"/>
              </a:rPr>
              <a:t>－－</a:t>
            </a:r>
            <a:r>
              <a:rPr lang="en-US" altLang="zh-CN">
                <a:sym typeface="+mn-ea"/>
              </a:rPr>
              <a:t>&gt;</a:t>
            </a:r>
            <a:r>
              <a:rPr lang="zh-CN" altLang="en-US">
                <a:sym typeface="+mn-ea"/>
              </a:rPr>
              <a:t>得到集合</a:t>
            </a:r>
            <a:r>
              <a:rPr lang="en-US" altLang="zh-CN">
                <a:sym typeface="+mn-ea"/>
              </a:rPr>
              <a:t>{A}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集合特殊的操作指令应用场景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231130" y="1007745"/>
            <a:ext cx="6264000" cy="5569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条件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James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老师关注的人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sadd jamesCares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lison,peter,king,av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条件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2)  Lison老师关注的人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sadd </a:t>
            </a:r>
            <a:r>
              <a:rPr lang="en-US" altLang="zh-CN">
                <a:solidFill>
                  <a:srgbClr val="FF0000"/>
                </a:solidFill>
              </a:rPr>
              <a:t>lison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Cares</a:t>
            </a:r>
            <a:r>
              <a:rPr lang="en-US" altLang="zh-CN">
                <a:solidFill>
                  <a:srgbClr val="FF0000"/>
                </a:solidFill>
              </a:rPr>
              <a:t> james,av,cjk,king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条件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3)  av老师关注的人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>
                <a:solidFill>
                  <a:schemeClr val="accent6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sadd </a:t>
            </a:r>
            <a:r>
              <a:rPr lang="en-US" altLang="zh-CN">
                <a:solidFill>
                  <a:srgbClr val="FF0000"/>
                </a:solidFill>
              </a:rPr>
              <a:t>av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Cares</a:t>
            </a:r>
            <a:r>
              <a:rPr lang="en-US" altLang="zh-CN">
                <a:solidFill>
                  <a:srgbClr val="FF0000"/>
                </a:solidFill>
              </a:rPr>
              <a:t> deer,cjk,king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3200" b="1">
                <a:solidFill>
                  <a:schemeClr val="accent1"/>
                </a:solidFill>
              </a:rPr>
              <a:t>－－－－－－－－－－－－－－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计算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James</a:t>
            </a:r>
            <a:r>
              <a:rPr lang="zh-CN" altLang="en-US"/>
              <a:t>和</a:t>
            </a:r>
            <a:r>
              <a:rPr lang="en-US" altLang="zh-CN"/>
              <a:t>lison</a:t>
            </a:r>
            <a:r>
              <a:rPr lang="zh-CN" altLang="en-US"/>
              <a:t>共同</a:t>
            </a:r>
            <a:r>
              <a:rPr lang="zh-CN" altLang="en-US"/>
              <a:t>关注的人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</a:rPr>
              <a:t>sinter james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Cares</a:t>
            </a:r>
            <a:r>
              <a:rPr lang="en-US" altLang="zh-CN">
                <a:solidFill>
                  <a:srgbClr val="FF0000"/>
                </a:solidFill>
              </a:rPr>
              <a:t> lison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Cares</a:t>
            </a:r>
            <a:r>
              <a:rPr lang="en-US" altLang="zh-CN">
                <a:solidFill>
                  <a:srgbClr val="FF0000"/>
                </a:solidFill>
              </a:rPr>
              <a:t> , 计算结果为 {av, king}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计算</a:t>
            </a:r>
            <a:r>
              <a:rPr lang="en-US" altLang="zh-CN"/>
              <a:t>2</a:t>
            </a:r>
            <a:r>
              <a:rPr lang="en-US" altLang="zh-CN"/>
              <a:t>) </a:t>
            </a:r>
            <a:r>
              <a:rPr lang="zh-CN" altLang="en-US"/>
              <a:t>我关注的人也关注他</a:t>
            </a:r>
            <a:r>
              <a:rPr lang="en-US" altLang="zh-CN"/>
              <a:t>(king</a:t>
            </a:r>
            <a:r>
              <a:rPr lang="zh-CN" altLang="en-US"/>
              <a:t>老师</a:t>
            </a:r>
            <a:r>
              <a:rPr lang="en-US" altLang="zh-CN"/>
              <a:t>)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     </a:t>
            </a:r>
            <a:r>
              <a:rPr lang="en-US" altLang="zh-CN">
                <a:solidFill>
                  <a:srgbClr val="FF0000"/>
                </a:solidFill>
              </a:rPr>
              <a:t>sismember lison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Cares</a:t>
            </a:r>
            <a:r>
              <a:rPr lang="en-US" altLang="zh-CN">
                <a:solidFill>
                  <a:srgbClr val="FF0000"/>
                </a:solidFill>
              </a:rPr>
              <a:t> king</a:t>
            </a:r>
            <a:endParaRPr lang="en-US" altLang="zh-CN">
              <a:solidFill>
                <a:srgbClr val="FF0000"/>
              </a:solidFill>
            </a:endParaRPr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 sismember avCares king</a:t>
            </a:r>
            <a:endParaRPr lang="en-US" altLang="zh-CN">
              <a:sym typeface="+mn-ea"/>
            </a:endParaRPr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计算</a:t>
            </a:r>
            <a:r>
              <a:rPr lang="en-US" altLang="zh-CN"/>
              <a:t>3</a:t>
            </a:r>
            <a:r>
              <a:rPr lang="zh-CN" altLang="en-US"/>
              <a:t>）我可能认识的人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     </a:t>
            </a:r>
            <a:r>
              <a:rPr lang="en-US" altLang="zh-CN">
                <a:solidFill>
                  <a:srgbClr val="FF0000"/>
                </a:solidFill>
              </a:rPr>
              <a:t>SDIFF lisonCares jamesCares-&gt; {james.cjk}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10" y="2630170"/>
            <a:ext cx="2971800" cy="3324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3890" y="1520825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218565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面试题目：如何实现微博的微关系设计？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有序集合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970" y="1320800"/>
            <a:ext cx="872363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533400">
              <a:lnSpc>
                <a:spcPct val="130000"/>
              </a:lnSpc>
            </a:pPr>
            <a:r>
              <a:rPr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常用于排行榜，如视频网站需要对用户上传视频做排行榜，或点赞数</a:t>
            </a:r>
            <a:endParaRPr lang="zh-CN" altLang="en-US"/>
          </a:p>
          <a:p>
            <a:pPr indent="533400">
              <a:lnSpc>
                <a:spcPct val="130000"/>
              </a:lnSpc>
            </a:pPr>
            <a:r>
              <a:rPr lang="zh-CN" altLang="en-US">
                <a:sym typeface="+mn-ea"/>
              </a:rPr>
              <a:t>与集合有联系，不能有重复的成员</a:t>
            </a:r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4898390" y="2757170"/>
          <a:ext cx="28727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70"/>
                <a:gridCol w="14363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member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james</a:t>
                      </a:r>
                      <a:endParaRPr lang="en-US" altLang="zh-CN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kate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jack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frank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tom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48995" y="3896995"/>
            <a:ext cx="1657350" cy="61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user:rank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561465" y="3395345"/>
            <a:ext cx="85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key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905500" y="2299335"/>
            <a:ext cx="85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value</a:t>
            </a:r>
            <a:endParaRPr lang="en-US" altLang="zh-CN"/>
          </a:p>
        </p:txBody>
      </p:sp>
      <p:cxnSp>
        <p:nvCxnSpPr>
          <p:cNvPr id="9" name="直接箭头连接符 8"/>
          <p:cNvCxnSpPr>
            <a:stCxn id="5" idx="3"/>
          </p:cNvCxnSpPr>
          <p:nvPr/>
        </p:nvCxnSpPr>
        <p:spPr>
          <a:xfrm flipV="1">
            <a:off x="2506345" y="4197350"/>
            <a:ext cx="2209800" cy="165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Zset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集合应用实战</a:t>
            </a:r>
            <a:endParaRPr lang="zh-CN" altLang="en-US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67640" y="1296670"/>
            <a:ext cx="798449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/>
              <a:t>腾讯新闻话题榜</a:t>
            </a:r>
            <a:r>
              <a:rPr lang="en-US" altLang="zh-CN"/>
              <a:t>Redis</a:t>
            </a:r>
            <a:r>
              <a:rPr lang="zh-CN" altLang="en-US"/>
              <a:t>设计实现</a:t>
            </a:r>
            <a:r>
              <a:rPr lang="en-US" altLang="zh-CN"/>
              <a:t>, </a:t>
            </a:r>
            <a:r>
              <a:rPr lang="zh-CN" altLang="en-US"/>
              <a:t>以日期做为</a:t>
            </a:r>
            <a:r>
              <a:rPr lang="en-US" altLang="zh-CN"/>
              <a:t>Key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1</a:t>
            </a:r>
            <a:r>
              <a:rPr lang="zh-CN" altLang="en-US"/>
              <a:t>）点击话题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zincrby </a:t>
            </a:r>
            <a:r>
              <a:rPr lang="en-US" altLang="zh-CN">
                <a:solidFill>
                  <a:srgbClr val="FF0000"/>
                </a:solidFill>
              </a:rPr>
              <a:t>topic:20191022</a:t>
            </a:r>
            <a:r>
              <a:rPr lang="en-US" altLang="zh-CN"/>
              <a:t> 1 </a:t>
            </a:r>
            <a:r>
              <a:rPr lang="zh-CN" altLang="en-US"/>
              <a:t>军嫂怒怼张馨予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2)  </a:t>
            </a:r>
            <a:r>
              <a:rPr lang="zh-CN" altLang="en-US"/>
              <a:t>右侧排行实现</a:t>
            </a:r>
            <a:r>
              <a:rPr lang="en-US" altLang="zh-CN"/>
              <a:t>,</a:t>
            </a:r>
            <a:r>
              <a:rPr lang="zh-CN" altLang="en-US"/>
              <a:t>展示今日前</a:t>
            </a:r>
            <a:r>
              <a:rPr lang="en-US" altLang="zh-CN"/>
              <a:t>9</a:t>
            </a:r>
            <a:r>
              <a:rPr lang="zh-CN" altLang="en-US"/>
              <a:t>排名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zrevrange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topic:20191022</a:t>
            </a:r>
            <a:r>
              <a:rPr lang="en-US" altLang="zh-CN"/>
              <a:t> 0 20  </a:t>
            </a:r>
            <a:r>
              <a:rPr lang="en-US" altLang="zh-CN">
                <a:sym typeface="+mn-ea"/>
              </a:rPr>
              <a:t>withscores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）统计近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日点击数据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>
                <a:sym typeface="+mn-ea"/>
              </a:rPr>
              <a:t>zunionstore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topic:3day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3  </a:t>
            </a:r>
            <a:r>
              <a:rPr lang="en-US" altLang="zh-CN">
                <a:sym typeface="+mn-ea"/>
              </a:rPr>
              <a:t>topic:20191022  topic:2019</a:t>
            </a:r>
            <a:r>
              <a:rPr lang="en-US" altLang="zh-CN">
                <a:sym typeface="+mn-ea"/>
              </a:rPr>
              <a:t>1021</a:t>
            </a:r>
            <a:r>
              <a:rPr lang="en-US" altLang="zh-CN">
                <a:sym typeface="+mn-ea"/>
              </a:rPr>
              <a:t> topic:2019</a:t>
            </a:r>
            <a:r>
              <a:rPr lang="en-US" altLang="zh-CN">
                <a:sym typeface="+mn-ea"/>
              </a:rPr>
              <a:t>1020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4) </a:t>
            </a:r>
            <a:r>
              <a:rPr lang="zh-CN" altLang="en-US"/>
              <a:t>展示近</a:t>
            </a:r>
            <a:r>
              <a:rPr lang="en-US" altLang="zh-CN"/>
              <a:t>3</a:t>
            </a:r>
            <a:r>
              <a:rPr lang="zh-CN" altLang="en-US"/>
              <a:t>日的排行前</a:t>
            </a:r>
            <a:r>
              <a:rPr lang="en-US" altLang="zh-CN"/>
              <a:t>9</a:t>
            </a:r>
            <a:r>
              <a:rPr lang="zh-CN" altLang="en-US"/>
              <a:t>名</a:t>
            </a:r>
            <a:endParaRPr lang="zh-CN" altLang="en-US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/>
              <a:t>zrevrange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topic</a:t>
            </a:r>
            <a:r>
              <a:rPr lang="en-US" altLang="zh-CN">
                <a:solidFill>
                  <a:srgbClr val="FF0000"/>
                </a:solidFill>
              </a:rPr>
              <a:t>:2019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1022</a:t>
            </a:r>
            <a:r>
              <a:rPr lang="en-US" altLang="zh-CN">
                <a:solidFill>
                  <a:srgbClr val="FF0000"/>
                </a:solidFill>
              </a:rPr>
              <a:t>-2019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1020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 0  9   withscores</a:t>
            </a:r>
            <a:endParaRPr lang="en-US" altLang="zh-CN"/>
          </a:p>
          <a:p>
            <a:pPr indent="0">
              <a:buClr>
                <a:srgbClr val="FFC000"/>
              </a:buClr>
              <a:buFont typeface="Wingdings" panose="05000000000000000000" charset="0"/>
              <a:buNone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85" y="661035"/>
            <a:ext cx="3435350" cy="4846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-James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十余年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经验，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曾就职于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阿里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、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携程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等一线互联网公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司，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专注于java领域，精通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软件架构设计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，对于高并发、高性能服务有深刻的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见解，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在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服务化基础架构和微服务技术有大量的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建设和设计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经验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70" y="2090420"/>
            <a:ext cx="2494280" cy="3069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70" y="2090420"/>
            <a:ext cx="2882900" cy="3088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496486" y="2848928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09829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</a:t>
            </a:r>
            <a:r>
              <a:rPr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edis</a:t>
            </a:r>
            <a:r>
              <a:rPr 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</a:t>
            </a:r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5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种</a:t>
            </a:r>
            <a:r>
              <a:rPr 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数据结构回顾</a:t>
            </a:r>
            <a:endParaRPr lang="zh-CN" sz="266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31620" y="1056640"/>
            <a:ext cx="376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Key                               </a:t>
            </a:r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value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79220" y="2471420"/>
            <a:ext cx="1500505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user:1</a:t>
            </a:r>
            <a:endParaRPr lang="en-US" altLang="zh-CN"/>
          </a:p>
        </p:txBody>
      </p:sp>
      <p:graphicFrame>
        <p:nvGraphicFramePr>
          <p:cNvPr id="39" name="表格 38"/>
          <p:cNvGraphicFramePr/>
          <p:nvPr/>
        </p:nvGraphicFramePr>
        <p:xfrm>
          <a:off x="3272790" y="2471420"/>
          <a:ext cx="202692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625"/>
                <a:gridCol w="109029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james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表格 39"/>
          <p:cNvGraphicFramePr/>
          <p:nvPr/>
        </p:nvGraphicFramePr>
        <p:xfrm>
          <a:off x="3272790" y="3541395"/>
          <a:ext cx="202692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85"/>
                <a:gridCol w="525145"/>
                <a:gridCol w="525145"/>
                <a:gridCol w="525145"/>
              </a:tblGrid>
              <a:tr h="563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375920" y="2668270"/>
            <a:ext cx="7575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Hash:                            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466725" y="3639185"/>
            <a:ext cx="5905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List: 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67360" y="4638040"/>
            <a:ext cx="5664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Set: 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16560" y="5702935"/>
            <a:ext cx="7004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ZSet: 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0045" y="1639570"/>
            <a:ext cx="8604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String:  </a:t>
            </a: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72790" y="1550035"/>
            <a:ext cx="2026920" cy="3987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r>
              <a:rPr lang="en-US" sz="2000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james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379220" y="3540760"/>
            <a:ext cx="1500505" cy="5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testKey1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1379220" y="4540250"/>
            <a:ext cx="1500505" cy="5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testKey2</a:t>
            </a:r>
            <a:endParaRPr lang="en-US" altLang="zh-CN"/>
          </a:p>
        </p:txBody>
      </p:sp>
      <p:sp>
        <p:nvSpPr>
          <p:cNvPr id="57" name="矩形 56"/>
          <p:cNvSpPr/>
          <p:nvPr/>
        </p:nvSpPr>
        <p:spPr>
          <a:xfrm>
            <a:off x="4156075" y="4615815"/>
            <a:ext cx="351790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b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688398" y="4486275"/>
            <a:ext cx="329565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a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665028" y="4486275"/>
            <a:ext cx="314325" cy="398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c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21765" y="5604510"/>
            <a:ext cx="1500505" cy="5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testKey3</a:t>
            </a:r>
            <a:endParaRPr lang="en-US" altLang="zh-CN"/>
          </a:p>
        </p:txBody>
      </p:sp>
      <p:sp>
        <p:nvSpPr>
          <p:cNvPr id="61" name="椭圆 60"/>
          <p:cNvSpPr/>
          <p:nvPr/>
        </p:nvSpPr>
        <p:spPr>
          <a:xfrm>
            <a:off x="3336925" y="5394325"/>
            <a:ext cx="2056130" cy="9836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161155" y="5459095"/>
            <a:ext cx="56451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4:b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553460" y="5716270"/>
            <a:ext cx="52641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2:a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342765" y="5910580"/>
            <a:ext cx="53213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p>
            <a:pPr algn="ctr"/>
            <a:r>
              <a:rPr lang="en-US" altLang="zh-CN" sz="1800" cap="none" spc="0">
                <a:solidFill>
                  <a:schemeClr val="dk1"/>
                </a:solidFill>
              </a:rPr>
              <a:t>5:c</a:t>
            </a:r>
            <a:endParaRPr lang="en-US" altLang="zh-CN" sz="20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3303905" y="4284345"/>
            <a:ext cx="2056130" cy="9836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spAutoFit/>
          </a:bodyPr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70840" y="1517015"/>
            <a:ext cx="906081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617210" y="1624330"/>
            <a:ext cx="376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set name james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617210" y="265557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hm</a:t>
            </a:r>
            <a:r>
              <a:rPr 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set user:1 name james age 18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617210" y="362077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lpush testkey a b c d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17210" y="4667885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sadd 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testkey 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 b c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632450" y="5702935"/>
            <a:ext cx="5932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指令：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zadd testkey </a:t>
            </a:r>
            <a:r>
              <a:rPr lang="en-US" altLang="zh-CN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 a 4 b 5 c</a:t>
            </a:r>
            <a:endParaRPr lang="en-US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416050" y="1541780"/>
            <a:ext cx="1500505" cy="56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name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09829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String</a:t>
            </a:r>
            <a:r>
              <a:rPr 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</a:t>
            </a:r>
            <a:endParaRPr lang="zh-CN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2130" y="2383155"/>
            <a:ext cx="5490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简单字符缓存</a:t>
            </a:r>
            <a:endParaRPr lang="zh-CN" altLang="en-US" b="1"/>
          </a:p>
          <a:p>
            <a:r>
              <a:rPr lang="zh-CN" altLang="en-US"/>
              <a:t>　　</a:t>
            </a:r>
            <a:r>
              <a:rPr lang="en-US" altLang="zh-CN"/>
              <a:t>set key value</a:t>
            </a:r>
            <a:endParaRPr lang="en-US" altLang="zh-CN"/>
          </a:p>
          <a:p>
            <a:r>
              <a:rPr lang="en-US" altLang="zh-CN"/>
              <a:t>       get key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96570" y="3409950"/>
            <a:ext cx="62172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>
                <a:sym typeface="+mn-ea"/>
              </a:rPr>
              <a:t>结构体或对象的存储</a:t>
            </a:r>
            <a:endParaRPr lang="zh-CN" altLang="en-US"/>
          </a:p>
          <a:p>
            <a:pPr lvl="1"/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） </a:t>
            </a:r>
            <a:r>
              <a:rPr lang="en-US" altLang="zh-CN">
                <a:sym typeface="+mn-ea"/>
              </a:rPr>
              <a:t>set user:1 value   //value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XML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J</a:t>
            </a:r>
            <a:r>
              <a:rPr lang="en-US" altLang="zh-CN">
                <a:sym typeface="+mn-ea"/>
              </a:rPr>
              <a:t>son</a:t>
            </a:r>
            <a:r>
              <a:rPr lang="zh-CN" altLang="en-US">
                <a:sym typeface="+mn-ea"/>
              </a:rPr>
              <a:t>格式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） </a:t>
            </a:r>
            <a:r>
              <a:rPr lang="en-US" altLang="zh-CN">
                <a:sym typeface="+mn-ea"/>
              </a:rPr>
              <a:t>mset   </a:t>
            </a:r>
            <a:r>
              <a:rPr lang="en-US" altLang="zh-CN">
                <a:sym typeface="+mn-ea"/>
              </a:rPr>
              <a:t>user:1:name deer user:1:age 18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c)    mget  user1:name user:1:age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1970" y="1212215"/>
            <a:ext cx="79095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b="1"/>
              <a:t>Key</a:t>
            </a:r>
            <a:r>
              <a:rPr lang="zh-CN" altLang="en-US" b="1"/>
              <a:t>的设计注意事项</a:t>
            </a:r>
            <a:endParaRPr lang="zh-CN" altLang="en-US" b="1"/>
          </a:p>
          <a:p>
            <a:r>
              <a:rPr lang="zh-CN" altLang="en-US"/>
              <a:t>　　一般以业务功能模块： 比如购物车</a:t>
            </a:r>
            <a:r>
              <a:rPr lang="en-US" altLang="zh-CN"/>
              <a:t>key: cart:001,</a:t>
            </a:r>
            <a:r>
              <a:rPr lang="zh-CN" altLang="en-US"/>
              <a:t>表示</a:t>
            </a:r>
            <a:r>
              <a:rPr lang="en-US" altLang="zh-CN"/>
              <a:t>1</a:t>
            </a:r>
            <a:r>
              <a:rPr lang="zh-CN" altLang="en-US"/>
              <a:t>号用户的购物车</a:t>
            </a:r>
            <a:endParaRPr lang="zh-CN" altLang="en-US"/>
          </a:p>
          <a:p>
            <a:r>
              <a:rPr lang="zh-CN" altLang="en-US"/>
              <a:t>       简短，明了以主， 节约内存。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02221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String</a:t>
            </a:r>
            <a:r>
              <a:rPr lang="zh-CN" altLang="en-US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常见应用</a:t>
            </a:r>
            <a:r>
              <a:rPr lang="zh-CN" sz="266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endParaRPr lang="zh-CN" sz="266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355205" y="3447415"/>
            <a:ext cx="4025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endParaRPr lang="zh-CN" altLang="en-US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7680" y="1579880"/>
            <a:ext cx="5490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计数功能（文章编号为</a:t>
            </a:r>
            <a:r>
              <a:rPr lang="en-US" altLang="zh-CN" b="1"/>
              <a:t>001</a:t>
            </a:r>
            <a:r>
              <a:rPr lang="zh-CN" altLang="en-US" b="1"/>
              <a:t>）</a:t>
            </a:r>
            <a:endParaRPr lang="zh-CN" altLang="en-US" b="1"/>
          </a:p>
          <a:p>
            <a:r>
              <a:rPr lang="zh-CN" altLang="en-US"/>
              <a:t>　　</a:t>
            </a:r>
            <a:r>
              <a:rPr lang="en-US" altLang="zh-CN"/>
              <a:t>INCR article:</a:t>
            </a:r>
            <a:r>
              <a:rPr lang="en-US"/>
              <a:t>001</a:t>
            </a:r>
            <a:endParaRPr lang="en-US" altLang="zh-CN"/>
          </a:p>
          <a:p>
            <a:r>
              <a:rPr lang="en-US" altLang="zh-CN"/>
              <a:t>       GET  article:</a:t>
            </a:r>
            <a:r>
              <a:rPr lang="en-US"/>
              <a:t>001</a:t>
            </a: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496570" y="4741545"/>
            <a:ext cx="5490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集群环境下的</a:t>
            </a:r>
            <a:r>
              <a:rPr lang="en-US" altLang="zh-CN" b="1"/>
              <a:t>S</a:t>
            </a:r>
            <a:r>
              <a:rPr lang="en-US" altLang="zh-CN" b="1"/>
              <a:t>ession</a:t>
            </a:r>
            <a:r>
              <a:rPr lang="zh-CN" altLang="en-US" b="1"/>
              <a:t>共享</a:t>
            </a:r>
            <a:endParaRPr lang="zh-CN" altLang="en-US" b="1"/>
          </a:p>
          <a:p>
            <a:r>
              <a:rPr lang="zh-CN" altLang="en-US"/>
              <a:t>　　使用</a:t>
            </a:r>
            <a:r>
              <a:rPr lang="en-US" altLang="zh-CN"/>
              <a:t>spring session</a:t>
            </a:r>
            <a:r>
              <a:rPr lang="zh-CN" altLang="en-US"/>
              <a:t>与</a:t>
            </a:r>
            <a:r>
              <a:rPr lang="en-US" altLang="zh-CN"/>
              <a:t>redis</a:t>
            </a:r>
            <a:r>
              <a:rPr lang="zh-CN" altLang="en-US"/>
              <a:t>完成</a:t>
            </a:r>
            <a:r>
              <a:rPr lang="en-US" altLang="zh-CN"/>
              <a:t>session</a:t>
            </a:r>
            <a:r>
              <a:rPr lang="zh-CN" altLang="en-US"/>
              <a:t>共享</a:t>
            </a:r>
            <a:endParaRPr lang="en-US" altLang="zh-CN"/>
          </a:p>
          <a:p>
            <a:r>
              <a:rPr lang="en-US" altLang="zh-CN"/>
              <a:t>      </a:t>
            </a:r>
            <a:endParaRPr lang="en-US" altLang="zh-CN"/>
          </a:p>
          <a:p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87680" y="3170555"/>
            <a:ext cx="54902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/>
              <a:t>各类场景下</a:t>
            </a:r>
            <a:r>
              <a:rPr lang="en-US" altLang="zh-CN" b="1"/>
              <a:t>(</a:t>
            </a:r>
            <a:r>
              <a:rPr lang="zh-CN" altLang="en-US" b="1"/>
              <a:t>单机或分布式</a:t>
            </a:r>
            <a:r>
              <a:rPr lang="en-US" altLang="zh-CN" b="1"/>
              <a:t>)</a:t>
            </a:r>
            <a:r>
              <a:rPr lang="zh-CN" altLang="en-US" b="1"/>
              <a:t>的标识号</a:t>
            </a:r>
            <a:endParaRPr lang="zh-CN" altLang="en-US" b="1"/>
          </a:p>
          <a:p>
            <a:r>
              <a:rPr lang="zh-CN" altLang="en-US"/>
              <a:t>　　</a:t>
            </a:r>
            <a:r>
              <a:rPr lang="en-US" altLang="zh-CN"/>
              <a:t>incrby serialNo</a:t>
            </a:r>
            <a:r>
              <a:rPr lang="en-US" altLang="zh-CN"/>
              <a:t> 1000</a:t>
            </a:r>
            <a:endParaRPr lang="en-US" altLang="zh-CN"/>
          </a:p>
          <a:p>
            <a:r>
              <a:rPr lang="en-US" altLang="zh-CN"/>
              <a:t>       </a:t>
            </a:r>
            <a:endParaRPr lang="en-US" altLang="zh-CN"/>
          </a:p>
          <a:p>
            <a:r>
              <a:rPr lang="en-US" altLang="zh-CN"/>
              <a:t>      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1282065"/>
            <a:ext cx="4043045" cy="2098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6870" y="370205"/>
            <a:ext cx="4537075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1" name="虚尾箭头 10"/>
          <p:cNvSpPr/>
          <p:nvPr/>
        </p:nvSpPr>
        <p:spPr>
          <a:xfrm>
            <a:off x="3174520" y="1561382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58149" y="3112065"/>
            <a:ext cx="5457647" cy="2492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的场景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多任务环境下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-------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多对一操作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有状态的资源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------- 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会不一样哦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（有状态类）；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7758" y="1449238"/>
            <a:ext cx="888521" cy="65560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4965939" y="1549882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129177" y="1437738"/>
            <a:ext cx="888521" cy="65560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2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77464" y="1452116"/>
            <a:ext cx="888521" cy="65560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3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8" name="矩形 2"/>
          <p:cNvSpPr>
            <a:spLocks noChangeArrowheads="1"/>
          </p:cNvSpPr>
          <p:nvPr/>
        </p:nvSpPr>
        <p:spPr bwMode="auto">
          <a:xfrm>
            <a:off x="5762443" y="3135067"/>
            <a:ext cx="6241316" cy="24929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问题根源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状态的变迁，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需要时间，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存在中间态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1+1+1=3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还未得出结果前，状态还是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，但只是幻象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它任务读出幻象值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，是错误的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8" y="371042"/>
            <a:ext cx="7725055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分布式锁的基础知识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318875" y="923523"/>
            <a:ext cx="11350211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71500" lvl="2" indent="-45720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+mj-lt"/>
              <a:buAutoNum type="arabicPeriod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缓存有效期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中的数据，不一定都是持久化的；给定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设置的生存时间，当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过期时，它会被自动删除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2" indent="-45720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+mj-lt"/>
              <a:buAutoNum type="arabicPeriod" startAt="2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SETNX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SETNX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key value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的值设为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，当且仅当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不存在。若给定的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已经存在，则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SETNX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不做任何动作。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SETNX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『SET if Not eXists』(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如果不存在，则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的简写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2" indent="-45720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+mj-lt"/>
              <a:buAutoNum type="arabicPeriod" startAt="3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轻量小巧的脚本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语言，用于支持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操作序列的原子性；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03667" y="4758258"/>
            <a:ext cx="4854052" cy="136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25401" y="4293644"/>
            <a:ext cx="738110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150000"/>
              </a:lnSpc>
              <a:buClr>
                <a:srgbClr val="FFC000"/>
              </a:buClr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执行如下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脚本：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if redis.call("get",KEYS[1]) == ARGV[1] then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return redis.call("del",KEYS[1])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 return 0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8" y="371042"/>
            <a:ext cx="1039252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加解锁的正确姿势  来自</a:t>
            </a:r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en-US" altLang="zh-CN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antirez</a:t>
            </a:r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的总结归纳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318873" y="788051"/>
            <a:ext cx="11350211" cy="380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加锁</a:t>
            </a:r>
            <a:endParaRPr lang="en-US" altLang="zh-CN" sz="20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setnx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向特定的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写入一个随机值，并同时设置失效时间，写值成功既加锁成功；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点：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None/>
            </a:pP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解锁</a:t>
            </a:r>
            <a:endParaRPr lang="en-US" altLang="zh-CN" sz="2000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" lvl="2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随机值，删除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上的特点</a:t>
            </a:r>
            <a:r>
              <a:rPr lang="en-US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要保证获取数据、判断一致以及删除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80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三个操作是原子的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3943" y="1974859"/>
            <a:ext cx="8074646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indent="-285750">
              <a:lnSpc>
                <a:spcPct val="15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必须给锁设置一个失效时间                              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避免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死锁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加锁时，每个节点产生一个随机字符串               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锁误删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85750">
              <a:lnSpc>
                <a:spcPct val="200000"/>
              </a:lnSpc>
              <a:spcBef>
                <a:spcPct val="0"/>
              </a:spcBef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写入随机值与设置失效时间必须是同时的             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保证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加锁是原子的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6099342" y="2142892"/>
            <a:ext cx="536896" cy="20521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099342" y="2670986"/>
            <a:ext cx="536896" cy="20521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6099342" y="3241437"/>
            <a:ext cx="536896" cy="20521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 smtClean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8850385" y="2244496"/>
            <a:ext cx="201336" cy="1201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27921" y="2621517"/>
            <a:ext cx="444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altLang="zh-CN" b="1">
                <a:solidFill>
                  <a:srgbClr val="FF0000"/>
                </a:solidFill>
              </a:rPr>
              <a:t>SET </a:t>
            </a:r>
            <a:r>
              <a:rPr lang="en-US" altLang="zh-CN" b="1" smtClean="0">
                <a:solidFill>
                  <a:srgbClr val="FF0000"/>
                </a:solidFill>
              </a:rPr>
              <a:t>key value </a:t>
            </a:r>
            <a:r>
              <a:rPr lang="en-US" altLang="zh-CN" b="1">
                <a:solidFill>
                  <a:srgbClr val="FF0000"/>
                </a:solidFill>
              </a:rPr>
              <a:t>NX PX 30000 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32741" y="1245644"/>
            <a:ext cx="738110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150000"/>
              </a:lnSpc>
              <a:buClr>
                <a:srgbClr val="FFC000"/>
              </a:buClr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请图绘出分布式锁核心流程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buClr>
                <a:srgbClr val="FFC000"/>
              </a:buClr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8" y="371042"/>
            <a:ext cx="10392521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&lt;1&gt;</a:t>
            </a:r>
            <a:endParaRPr lang="en-US" altLang="zh-CN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MODEL_TYPE" val="dynamicNum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MODEL_TYPE" val="dynamicNum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MODEL_TYPE" val="dynamicNum"/>
</p:tagLst>
</file>

<file path=ppt/tags/tag43.xml><?xml version="1.0" encoding="utf-8"?>
<p:tagLst xmlns:p="http://schemas.openxmlformats.org/presentationml/2006/main">
  <p:tag name="KSO_WM_SLIDE_MODEL_TYPE" val="dynamicNum"/>
</p:tagLst>
</file>

<file path=ppt/tags/tag5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3895</Words>
  <Application>WPS 演示</Application>
  <PresentationFormat>自定义</PresentationFormat>
  <Paragraphs>392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Calibri</vt:lpstr>
      <vt:lpstr>Clear Sans Light</vt:lpstr>
      <vt:lpstr>Yu Gothic UI Light</vt:lpstr>
      <vt:lpstr>Times New Roman</vt:lpstr>
      <vt:lpstr>Wingdings</vt:lpstr>
      <vt:lpstr>Arial Unicode MS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10762</cp:lastModifiedBy>
  <cp:revision>599</cp:revision>
  <dcterms:created xsi:type="dcterms:W3CDTF">2016-08-30T15:34:00Z</dcterms:created>
  <dcterms:modified xsi:type="dcterms:W3CDTF">2019-11-06T12:44:13Z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